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404C-8A51-44B3-B978-2E46974320A3}" type="datetimeFigureOut">
              <a:rPr lang="en-US" smtClean="0"/>
              <a:t>4/19/2010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0592B5E-C08E-45E9-B96F-6C85762A0A2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404C-8A51-44B3-B978-2E46974320A3}" type="datetimeFigureOut">
              <a:rPr lang="en-US" smtClean="0"/>
              <a:t>4/19/2010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2B5E-C08E-45E9-B96F-6C85762A0A2F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0592B5E-C08E-45E9-B96F-6C85762A0A2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404C-8A51-44B3-B978-2E46974320A3}" type="datetimeFigureOut">
              <a:rPr lang="en-US" smtClean="0"/>
              <a:t>4/19/2010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404C-8A51-44B3-B978-2E46974320A3}" type="datetimeFigureOut">
              <a:rPr lang="en-US" smtClean="0"/>
              <a:t>4/19/2010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0592B5E-C08E-45E9-B96F-6C85762A0A2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404C-8A51-44B3-B978-2E46974320A3}" type="datetimeFigureOut">
              <a:rPr lang="en-US" smtClean="0"/>
              <a:t>4/19/2010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0592B5E-C08E-45E9-B96F-6C85762A0A2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A1B404C-8A51-44B3-B978-2E46974320A3}" type="datetimeFigureOut">
              <a:rPr lang="en-US" smtClean="0"/>
              <a:t>4/19/2010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2B5E-C08E-45E9-B96F-6C85762A0A2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404C-8A51-44B3-B978-2E46974320A3}" type="datetimeFigureOut">
              <a:rPr lang="en-US" smtClean="0"/>
              <a:t>4/19/2010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0592B5E-C08E-45E9-B96F-6C85762A0A2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404C-8A51-44B3-B978-2E46974320A3}" type="datetimeFigureOut">
              <a:rPr lang="en-US" smtClean="0"/>
              <a:t>4/19/2010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0592B5E-C08E-45E9-B96F-6C85762A0A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404C-8A51-44B3-B978-2E46974320A3}" type="datetimeFigureOut">
              <a:rPr lang="en-US" smtClean="0"/>
              <a:t>4/19/2010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0592B5E-C08E-45E9-B96F-6C85762A0A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0592B5E-C08E-45E9-B96F-6C85762A0A2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404C-8A51-44B3-B978-2E46974320A3}" type="datetimeFigureOut">
              <a:rPr lang="en-US" smtClean="0"/>
              <a:t>4/19/2010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0592B5E-C08E-45E9-B96F-6C85762A0A2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A1B404C-8A51-44B3-B978-2E46974320A3}" type="datetimeFigureOut">
              <a:rPr lang="en-US" smtClean="0"/>
              <a:t>4/19/2010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A1B404C-8A51-44B3-B978-2E46974320A3}" type="datetimeFigureOut">
              <a:rPr lang="en-US" smtClean="0"/>
              <a:t>4/19/2010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0592B5E-C08E-45E9-B96F-6C85762A0A2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38200" y="3810000"/>
            <a:ext cx="10972800" cy="2209800"/>
          </a:xfrm>
        </p:spPr>
        <p:txBody>
          <a:bodyPr/>
          <a:lstStyle/>
          <a:p>
            <a:r>
              <a:rPr lang="en-US" dirty="0" smtClean="0"/>
              <a:t>By:Kathleen</a:t>
            </a:r>
            <a:r>
              <a:rPr lang="en-US" dirty="0" smtClean="0"/>
              <a:t> </a:t>
            </a:r>
            <a:r>
              <a:rPr lang="en-US" dirty="0" smtClean="0"/>
              <a:t>schiel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59898"/>
            <a:ext cx="9144000" cy="3221502"/>
          </a:xfrm>
        </p:spPr>
        <p:txBody>
          <a:bodyPr/>
          <a:lstStyle/>
          <a:p>
            <a:r>
              <a:rPr lang="en-US" dirty="0" smtClean="0"/>
              <a:t>Constructivism </a:t>
            </a:r>
            <a:endParaRPr lang="en-US" dirty="0"/>
          </a:p>
        </p:txBody>
      </p:sp>
      <p:pic>
        <p:nvPicPr>
          <p:cNvPr id="1026" name="Picture 2" descr="C:\Users\Kathleen\AppData\Local\Microsoft\Windows\Temporary Internet Files\Content.IE5\L04TOQZQ\MPj04423390000[1].jpg"/>
          <p:cNvPicPr>
            <a:picLocks noChangeAspect="1" noChangeArrowheads="1"/>
          </p:cNvPicPr>
          <p:nvPr/>
        </p:nvPicPr>
        <p:blipFill>
          <a:blip r:embed="rId2" cstate="print"/>
          <a:srcRect t="27239" r="4167"/>
          <a:stretch>
            <a:fillRect/>
          </a:stretch>
        </p:blipFill>
        <p:spPr bwMode="auto">
          <a:xfrm>
            <a:off x="228600" y="381000"/>
            <a:ext cx="1752600" cy="1841220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</p:spPr>
      </p:pic>
      <p:pic>
        <p:nvPicPr>
          <p:cNvPr id="5" name="Picture 2" descr="C:\Users\Kathleen\AppData\Local\Microsoft\Windows\Temporary Internet Files\Content.IE5\L04TOQZQ\MPj04423390000[1].jpg"/>
          <p:cNvPicPr>
            <a:picLocks noChangeAspect="1" noChangeArrowheads="1"/>
          </p:cNvPicPr>
          <p:nvPr/>
        </p:nvPicPr>
        <p:blipFill>
          <a:blip r:embed="rId2" cstate="print"/>
          <a:srcRect t="27239" r="4167"/>
          <a:stretch>
            <a:fillRect/>
          </a:stretch>
        </p:blipFill>
        <p:spPr bwMode="auto">
          <a:xfrm>
            <a:off x="2209800" y="381000"/>
            <a:ext cx="1752600" cy="1841220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</p:spPr>
      </p:pic>
      <p:pic>
        <p:nvPicPr>
          <p:cNvPr id="6" name="Picture 2" descr="C:\Users\Kathleen\AppData\Local\Microsoft\Windows\Temporary Internet Files\Content.IE5\L04TOQZQ\MPj04423390000[1].jpg"/>
          <p:cNvPicPr>
            <a:picLocks noChangeAspect="1" noChangeArrowheads="1"/>
          </p:cNvPicPr>
          <p:nvPr/>
        </p:nvPicPr>
        <p:blipFill>
          <a:blip r:embed="rId2" cstate="print"/>
          <a:srcRect t="27239" r="4167"/>
          <a:stretch>
            <a:fillRect/>
          </a:stretch>
        </p:blipFill>
        <p:spPr bwMode="auto">
          <a:xfrm>
            <a:off x="6858000" y="381000"/>
            <a:ext cx="1752600" cy="1841220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</p:spPr>
      </p:pic>
      <p:pic>
        <p:nvPicPr>
          <p:cNvPr id="7" name="Picture 2" descr="C:\Users\Kathleen\AppData\Local\Microsoft\Windows\Temporary Internet Files\Content.IE5\L04TOQZQ\MPj04423390000[1].jpg"/>
          <p:cNvPicPr>
            <a:picLocks noChangeAspect="1" noChangeArrowheads="1"/>
          </p:cNvPicPr>
          <p:nvPr/>
        </p:nvPicPr>
        <p:blipFill>
          <a:blip r:embed="rId2" cstate="print"/>
          <a:srcRect t="27239" r="4167"/>
          <a:stretch>
            <a:fillRect/>
          </a:stretch>
        </p:blipFill>
        <p:spPr bwMode="auto">
          <a:xfrm>
            <a:off x="4724400" y="381000"/>
            <a:ext cx="1752600" cy="1841220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</p:spPr>
      </p:pic>
      <p:pic>
        <p:nvPicPr>
          <p:cNvPr id="10" name="Picture 4" descr="C:\Users\Kathleen\AppData\Local\Microsoft\Windows\Temporary Internet Files\Content.IE5\7WBEC30F\MCj04419620000[1].wm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5638800"/>
            <a:ext cx="1743075" cy="5842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381000" y="3048000"/>
            <a:ext cx="8458200" cy="3276600"/>
          </a:xfrm>
        </p:spPr>
        <p:txBody>
          <a:bodyPr>
            <a:normAutofit/>
          </a:bodyPr>
          <a:lstStyle/>
          <a:p>
            <a:pPr indent="-457200" algn="l"/>
            <a:r>
              <a:rPr lang="en-US" sz="1100" b="0" dirty="0" smtClean="0"/>
              <a:t>"Classroom." </a:t>
            </a:r>
            <a:r>
              <a:rPr lang="en-US" sz="1100" b="0" i="1" dirty="0" smtClean="0"/>
              <a:t>Online @ SFSU</a:t>
            </a:r>
            <a:r>
              <a:rPr lang="en-US" sz="1100" b="0" dirty="0" smtClean="0"/>
              <a:t>. Web. 19 Apr. 2010. &lt;http://online.sfsu.edu/~foreman/itec800/finalprojects/eitankaplan/pages/classroom.htm</a:t>
            </a:r>
            <a:r>
              <a:rPr lang="en-US" sz="1100" b="0" dirty="0" smtClean="0"/>
              <a:t>&gt;.</a:t>
            </a:r>
          </a:p>
          <a:p>
            <a:pPr indent="-457200" algn="l"/>
            <a:endParaRPr lang="en-US" sz="1100" b="0" dirty="0" smtClean="0"/>
          </a:p>
          <a:p>
            <a:pPr indent="-457200" algn="l"/>
            <a:r>
              <a:rPr lang="en-US" sz="1100" b="0" dirty="0" smtClean="0"/>
              <a:t>“Constructivism." </a:t>
            </a:r>
            <a:r>
              <a:rPr lang="en-US" sz="1100" b="0" i="1" dirty="0" err="1" smtClean="0"/>
              <a:t>Funderstanding</a:t>
            </a:r>
            <a:r>
              <a:rPr lang="en-US" sz="1100" b="0" i="1" dirty="0" smtClean="0"/>
              <a:t>: Education and Training for Active Learners</a:t>
            </a:r>
            <a:r>
              <a:rPr lang="en-US" sz="1100" b="0" dirty="0" smtClean="0"/>
              <a:t>. Web. 19 Apr. 2010. &lt;http://www.funderstanding.com/content/constructivism&gt;.</a:t>
            </a:r>
            <a:endParaRPr lang="en-US" sz="1100" dirty="0" smtClean="0"/>
          </a:p>
          <a:p>
            <a:pPr indent="-457200" algn="l"/>
            <a:endParaRPr lang="en-US" sz="1100" b="0" dirty="0" smtClean="0"/>
          </a:p>
          <a:p>
            <a:pPr indent="-457200" algn="l"/>
            <a:r>
              <a:rPr lang="en-US" sz="1100" b="0" dirty="0" smtClean="0"/>
              <a:t>Hoover</a:t>
            </a:r>
            <a:r>
              <a:rPr lang="en-US" sz="1100" b="0" dirty="0" smtClean="0"/>
              <a:t>, Wesley A. "The Practice Implications of Constructivism - SEDL Letter, Constructivism, Volume IX, Number 3, August 1996." </a:t>
            </a:r>
            <a:r>
              <a:rPr lang="en-US" sz="1100" b="0" i="1" dirty="0" smtClean="0"/>
              <a:t>Welcome to SEDL: Advancing Research, Improving Education</a:t>
            </a:r>
            <a:r>
              <a:rPr lang="en-US" sz="1100" b="0" dirty="0" smtClean="0"/>
              <a:t>. Web. 19 Apr. 2010. &lt;http://www.sedl.org/pubs/sedletter/v09n03/practice.html</a:t>
            </a:r>
            <a:r>
              <a:rPr lang="en-US" sz="1100" b="0" dirty="0" smtClean="0"/>
              <a:t>&gt;.</a:t>
            </a:r>
          </a:p>
          <a:p>
            <a:pPr indent="-457200" algn="l"/>
            <a:endParaRPr lang="en-US" sz="1100" b="0" dirty="0" smtClean="0"/>
          </a:p>
          <a:p>
            <a:pPr indent="-457200" algn="l"/>
            <a:r>
              <a:rPr lang="en-US" sz="1100" b="0" dirty="0" smtClean="0"/>
              <a:t>Shelly</a:t>
            </a:r>
            <a:r>
              <a:rPr lang="en-US" sz="1100" b="0" dirty="0" smtClean="0"/>
              <a:t>, Gary B. </a:t>
            </a:r>
            <a:r>
              <a:rPr lang="en-US" sz="1100" b="0" i="1" dirty="0" smtClean="0"/>
              <a:t>Teachers Discovering Computers: Integrating Technology and Digital Media in the Classroom</a:t>
            </a:r>
            <a:r>
              <a:rPr lang="en-US" sz="1100" b="0" dirty="0" smtClean="0"/>
              <a:t>. Boston, Mass.: Thomson/Course Technology, 2008. Print</a:t>
            </a:r>
            <a:r>
              <a:rPr lang="en-US" sz="1100" b="0" dirty="0" smtClean="0"/>
              <a:t>.</a:t>
            </a:r>
          </a:p>
          <a:p>
            <a:pPr indent="-457200" algn="l"/>
            <a:endParaRPr lang="en-US" sz="1100" b="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743200" y="2743200"/>
            <a:ext cx="6019800" cy="35814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Cambria" pitchFamily="18" charset="0"/>
              </a:rPr>
              <a:t>The constructivism theory argues that humans build new knowledge and meaning through experiences.</a:t>
            </a:r>
          </a:p>
          <a:p>
            <a:endParaRPr lang="en-US" sz="18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Cambria" pitchFamily="18" charset="0"/>
              </a:rPr>
              <a:t>Students learn by doing</a:t>
            </a:r>
          </a:p>
          <a:p>
            <a:pPr>
              <a:buFont typeface="Wingdings" pitchFamily="2" charset="2"/>
              <a:buChar char="v"/>
            </a:pPr>
            <a:endParaRPr lang="en-US" sz="18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Cambria" pitchFamily="18" charset="0"/>
              </a:rPr>
              <a:t>Learning is active rather than passive</a:t>
            </a:r>
          </a:p>
          <a:p>
            <a:endParaRPr lang="en-US" sz="18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Cambria" pitchFamily="18" charset="0"/>
              </a:rPr>
              <a:t>Great emphasis on social    interaction </a:t>
            </a:r>
          </a:p>
          <a:p>
            <a:pPr algn="l">
              <a:buFont typeface="Wingdings" pitchFamily="2" charset="2"/>
              <a:buChar char="v"/>
            </a:pPr>
            <a:endParaRPr lang="en-US" dirty="0" smtClean="0">
              <a:latin typeface="Consolas" pitchFamily="49" charset="0"/>
            </a:endParaRPr>
          </a:p>
          <a:p>
            <a:pPr algn="l">
              <a:buFont typeface="Wingdings" pitchFamily="2" charset="2"/>
              <a:buChar char="v"/>
            </a:pPr>
            <a:endParaRPr lang="en-US" dirty="0" smtClean="0">
              <a:latin typeface="Consolas" pitchFamily="49" charset="0"/>
            </a:endParaRPr>
          </a:p>
          <a:p>
            <a:pPr algn="l">
              <a:buFont typeface="Wingdings" pitchFamily="2" charset="2"/>
              <a:buChar char="v"/>
            </a:pPr>
            <a:endParaRPr lang="en-US" dirty="0">
              <a:latin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685800" y="228600"/>
            <a:ext cx="9372600" cy="1371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Key Points of Constructivism</a:t>
            </a:r>
            <a:endParaRPr lang="en-US" sz="4000" dirty="0"/>
          </a:p>
        </p:txBody>
      </p:sp>
      <p:pic>
        <p:nvPicPr>
          <p:cNvPr id="3076" name="Picture 4" descr="C:\Users\Kathleen\AppData\Local\Microsoft\Windows\Temporary Internet Files\Content.IE5\7WBEC30F\MPj04481610000[1].jpg"/>
          <p:cNvPicPr>
            <a:picLocks noChangeAspect="1" noChangeArrowheads="1"/>
          </p:cNvPicPr>
          <p:nvPr/>
        </p:nvPicPr>
        <p:blipFill>
          <a:blip r:embed="rId2" cstate="print"/>
          <a:srcRect l="8118" t="9006" r="7991" b="13539"/>
          <a:stretch>
            <a:fillRect/>
          </a:stretch>
        </p:blipFill>
        <p:spPr bwMode="auto">
          <a:xfrm>
            <a:off x="304800" y="2514600"/>
            <a:ext cx="2362200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7" name="Picture 5" descr="C:\Users\Kathleen\AppData\Local\Microsoft\Windows\Temporary Internet Files\Content.IE5\ZSD5ZY9N\MPj044241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304800"/>
            <a:ext cx="1161535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4" descr="C:\Users\Kathleen\AppData\Local\Microsoft\Windows\Temporary Internet Files\Content.IE5\7WBEC30F\MCj04419620000[1].wm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6019800"/>
            <a:ext cx="1743075" cy="5842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533400"/>
            <a:ext cx="60198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Key People Associated </a:t>
            </a:r>
            <a:b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with Constructivism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/>
            </a:r>
            <a:b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Jean Piaget</a:t>
            </a:r>
          </a:p>
          <a:p>
            <a:r>
              <a:rPr lang="en-US" sz="2400" dirty="0" smtClean="0"/>
              <a:t>John Dewey</a:t>
            </a:r>
          </a:p>
          <a:p>
            <a:r>
              <a:rPr lang="en-US" sz="2400" dirty="0" smtClean="0"/>
              <a:t>Lev </a:t>
            </a:r>
            <a:r>
              <a:rPr lang="en-US" sz="2400" dirty="0" smtClean="0"/>
              <a:t>Vygotsky</a:t>
            </a:r>
            <a:endParaRPr lang="en-US" sz="2400" dirty="0" smtClean="0"/>
          </a:p>
          <a:p>
            <a:r>
              <a:rPr lang="en-US" sz="2400" dirty="0" smtClean="0"/>
              <a:t>Jerome Bruner </a:t>
            </a:r>
            <a:endParaRPr lang="en-US" sz="2400" dirty="0"/>
          </a:p>
        </p:txBody>
      </p:sp>
      <p:pic>
        <p:nvPicPr>
          <p:cNvPr id="2055" name="Picture 7" descr="C:\Users\Kathleen\AppData\Local\Microsoft\Windows\Temporary Internet Files\Content.IE5\ZSD5ZY9N\MCj0441366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352800"/>
            <a:ext cx="3200400" cy="276644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33400" y="40386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Ebrima" pitchFamily="2" charset="0"/>
                <a:ea typeface="Ebrima" pitchFamily="2" charset="0"/>
                <a:cs typeface="Ebrima" pitchFamily="2" charset="0"/>
              </a:rPr>
              <a:t>“</a:t>
            </a:r>
            <a:r>
              <a:rPr lang="en-US" dirty="0" smtClean="0">
                <a:latin typeface="Corbel" pitchFamily="34" charset="0"/>
                <a:ea typeface="Ebrima" pitchFamily="2" charset="0"/>
                <a:cs typeface="Ebrima" pitchFamily="2" charset="0"/>
              </a:rPr>
              <a:t>I hear and I forget, I see and I remember. I do and I understand.”</a:t>
            </a:r>
          </a:p>
          <a:p>
            <a:r>
              <a:rPr lang="en-US" dirty="0" smtClean="0">
                <a:latin typeface="Corbel" pitchFamily="34" charset="0"/>
                <a:ea typeface="Ebrima" pitchFamily="2" charset="0"/>
                <a:cs typeface="Ebrima" pitchFamily="2" charset="0"/>
              </a:rPr>
              <a:t>           -Confucius</a:t>
            </a:r>
            <a:endParaRPr lang="en-US" dirty="0">
              <a:latin typeface="Corbel" pitchFamily="34" charset="0"/>
              <a:ea typeface="Ebrima" pitchFamily="2" charset="0"/>
              <a:cs typeface="Ebrima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48000" y="1447800"/>
            <a:ext cx="5791200" cy="487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Jean Piaget (psychologist)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D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eveloped the cognitive learning theory after observing children for many years</a:t>
            </a:r>
          </a:p>
          <a:p>
            <a:endParaRPr lang="en-US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Defined four cognitive stages: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Sensorimotor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- (0-2yrs) learning takes place mainly through senses and motor actions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Preoperational- (2-6/7 yrs) when children begin to use symbols and images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Concrete operational- (age 7) children begin to think logically, can understand other points of view other than their own.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Formal operational- (age 12+/-) Children can think abstractly-understand cause and effect.</a:t>
            </a:r>
          </a:p>
          <a:p>
            <a:endParaRPr lang="en-US" dirty="0"/>
          </a:p>
        </p:txBody>
      </p:sp>
      <p:pic>
        <p:nvPicPr>
          <p:cNvPr id="25" name="Picture 4" descr="C:\Users\Kathleen\AppData\Local\Microsoft\Windows\Temporary Internet Files\Content.IE5\7WBEC30F\MCj04419620000[1].wm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6019800"/>
            <a:ext cx="1743075" cy="5842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34290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Psychologist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Three Principles</a:t>
            </a:r>
            <a:r>
              <a:rPr lang="en-US" dirty="0" smtClean="0"/>
              <a:t>:</a:t>
            </a:r>
            <a:endParaRPr lang="en-US" b="0" dirty="0" smtClean="0"/>
          </a:p>
          <a:p>
            <a:r>
              <a:rPr lang="en-US" b="0" dirty="0" smtClean="0"/>
              <a:t>1. Instruction must be concerned with the experiences and contexts that make the student willing and able to learn (readiness).</a:t>
            </a:r>
          </a:p>
          <a:p>
            <a:r>
              <a:rPr lang="en-US" b="0" dirty="0" smtClean="0"/>
              <a:t>2. Instruction must be structured so that it can be easily grasped by the student (spiral organization).</a:t>
            </a:r>
          </a:p>
          <a:p>
            <a:r>
              <a:rPr lang="en-US" b="0" dirty="0" smtClean="0"/>
              <a:t>3. Instruction should be designed to facilitate extrapolation and or fill in the gaps (going beyond the information given).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33400"/>
            <a:ext cx="9448799" cy="1524000"/>
          </a:xfrm>
        </p:spPr>
        <p:txBody>
          <a:bodyPr/>
          <a:lstStyle/>
          <a:p>
            <a:r>
              <a:rPr lang="en-US" dirty="0" smtClean="0"/>
              <a:t>Jerome Bruner </a:t>
            </a:r>
            <a:endParaRPr lang="en-US" dirty="0"/>
          </a:p>
        </p:txBody>
      </p:sp>
      <p:pic>
        <p:nvPicPr>
          <p:cNvPr id="4098" name="Picture 2" descr="C:\Users\Kathleen\AppData\Local\Microsoft\Windows\Temporary Internet Files\Content.IE5\ZSD5ZY9N\MPj04331370000[1].jpg"/>
          <p:cNvPicPr>
            <a:picLocks noChangeAspect="1" noChangeArrowheads="1"/>
          </p:cNvPicPr>
          <p:nvPr/>
        </p:nvPicPr>
        <p:blipFill>
          <a:blip r:embed="rId2" cstate="print"/>
          <a:srcRect l="7895" t="10714" r="7895" b="7143"/>
          <a:stretch>
            <a:fillRect/>
          </a:stretch>
        </p:blipFill>
        <p:spPr bwMode="auto">
          <a:xfrm>
            <a:off x="228600" y="304800"/>
            <a:ext cx="2590800" cy="1862138"/>
          </a:xfrm>
          <a:prstGeom prst="rect">
            <a:avLst/>
          </a:prstGeom>
          <a:noFill/>
        </p:spPr>
      </p:pic>
      <p:pic>
        <p:nvPicPr>
          <p:cNvPr id="5" name="Picture 2" descr="C:\Users\Kathleen\AppData\Local\Microsoft\Windows\Temporary Internet Files\Content.IE5\L04TOQZQ\MPj04305360000[1].jpg"/>
          <p:cNvPicPr>
            <a:picLocks noChangeAspect="1" noChangeArrowheads="1"/>
          </p:cNvPicPr>
          <p:nvPr/>
        </p:nvPicPr>
        <p:blipFill>
          <a:blip r:embed="rId3" cstate="print"/>
          <a:srcRect l="7606" t="3380" r="2497" b="24669"/>
          <a:stretch>
            <a:fillRect/>
          </a:stretch>
        </p:blipFill>
        <p:spPr bwMode="auto">
          <a:xfrm>
            <a:off x="6781800" y="228600"/>
            <a:ext cx="2133600" cy="2074333"/>
          </a:xfrm>
          <a:prstGeom prst="rect">
            <a:avLst/>
          </a:prstGeom>
          <a:noFill/>
        </p:spPr>
      </p:pic>
      <p:pic>
        <p:nvPicPr>
          <p:cNvPr id="4100" name="Picture 4" descr="C:\Users\Kathleen\AppData\Local\Microsoft\Windows\Temporary Internet Files\Content.IE5\7WBEC30F\MCj04419620000[1].wm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6019800"/>
            <a:ext cx="1743075" cy="5842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3581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Developed social cognition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Theorized that learning takes place within the context of the child’s social development and culture.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Proposed that children have a zone of proximal development (the difference between the problem solving ability and that a child has learned the potential that the child can achieve from collaboration with a more advanced partner.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 </a:t>
            </a:r>
            <a:r>
              <a:rPr lang="en-US" dirty="0" smtClean="0"/>
              <a:t>Vygotsky</a:t>
            </a:r>
            <a:endParaRPr lang="en-US" dirty="0"/>
          </a:p>
        </p:txBody>
      </p:sp>
      <p:pic>
        <p:nvPicPr>
          <p:cNvPr id="5125" name="Picture 5" descr="C:\Users\Kathleen\AppData\Local\Microsoft\Windows\Temporary Internet Files\Content.IE5\MXVTLO4C\MPj04332110000[1].jpg"/>
          <p:cNvPicPr>
            <a:picLocks noChangeAspect="1" noChangeArrowheads="1"/>
          </p:cNvPicPr>
          <p:nvPr/>
        </p:nvPicPr>
        <p:blipFill>
          <a:blip r:embed="rId2" cstate="print"/>
          <a:srcRect b="17379"/>
          <a:stretch>
            <a:fillRect/>
          </a:stretch>
        </p:blipFill>
        <p:spPr bwMode="auto">
          <a:xfrm>
            <a:off x="6705600" y="685800"/>
            <a:ext cx="2010103" cy="1295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6" name="Picture 6" descr="C:\Users\Kathleen\AppData\Local\Microsoft\Windows\Temporary Internet Files\Content.IE5\7WBEC30F\MPj0433169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33400"/>
            <a:ext cx="2133600" cy="14252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4" descr="C:\Users\Kathleen\AppData\Local\Microsoft\Windows\Temporary Internet Files\Content.IE5\7WBEC30F\MCj04419620000[1].wm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6019800"/>
            <a:ext cx="1743075" cy="5842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838200" y="2743200"/>
            <a:ext cx="7467600" cy="3505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Educational psychologist, philosopher and political activist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Influenced American education significantly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Believed education is a social process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Dewey’s name has been linked to movements such as pragmatism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Pragmatists believed that theory is only as valuable as the practical effectiveness it has.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Has been called the father of American education 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Dewey</a:t>
            </a:r>
            <a:endParaRPr lang="en-US" dirty="0"/>
          </a:p>
        </p:txBody>
      </p:sp>
      <p:pic>
        <p:nvPicPr>
          <p:cNvPr id="4" name="Picture 4" descr="C:\Users\Kathleen\AppData\Local\Microsoft\Windows\Temporary Internet Files\Content.IE5\7WBEC30F\MCj04419620000[1].wm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019800"/>
            <a:ext cx="1743075" cy="5842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3429000"/>
            <a:ext cx="5895975" cy="3124200"/>
          </a:xfrm>
        </p:spPr>
        <p:txBody>
          <a:bodyPr/>
          <a:lstStyle/>
          <a:p>
            <a:r>
              <a:rPr lang="en-US" sz="1800" b="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n-US" sz="1800" b="0" dirty="0" smtClean="0">
                <a:solidFill>
                  <a:schemeClr val="accent3">
                    <a:lumMod val="75000"/>
                  </a:schemeClr>
                </a:solidFill>
              </a:rPr>
              <a:t>Students </a:t>
            </a:r>
            <a:r>
              <a:rPr lang="en-US" sz="1800" b="0" dirty="0" smtClean="0">
                <a:solidFill>
                  <a:schemeClr val="accent3">
                    <a:lumMod val="75000"/>
                  </a:schemeClr>
                </a:solidFill>
              </a:rPr>
              <a:t>individually perform an experiment and then come together as a class to discuss the results</a:t>
            </a:r>
            <a:r>
              <a:rPr lang="en-US" sz="1800" b="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br>
              <a:rPr lang="en-US" sz="1800" b="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1600" b="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1600" b="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1800" b="0" dirty="0" smtClean="0">
                <a:solidFill>
                  <a:schemeClr val="accent3">
                    <a:lumMod val="75000"/>
                  </a:schemeClr>
                </a:solidFill>
              </a:rPr>
              <a:t>-Field </a:t>
            </a:r>
            <a:r>
              <a:rPr lang="en-US" sz="1800" b="0" dirty="0" smtClean="0">
                <a:solidFill>
                  <a:schemeClr val="accent3">
                    <a:lumMod val="75000"/>
                  </a:schemeClr>
                </a:solidFill>
              </a:rPr>
              <a:t>trips. This allows students to put the concepts and ideas discussed in class in a real-world context. Field trips would often be followed by class </a:t>
            </a:r>
            <a:r>
              <a:rPr lang="en-US" sz="1800" b="0" dirty="0" smtClean="0">
                <a:solidFill>
                  <a:schemeClr val="accent3">
                    <a:lumMod val="75000"/>
                  </a:schemeClr>
                </a:solidFill>
              </a:rPr>
              <a:t>discussions</a:t>
            </a:r>
            <a:r>
              <a:rPr lang="en-US" sz="1600" b="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r>
              <a:rPr lang="en-US" sz="1600" b="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1600" b="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1800" b="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1800" b="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1800" b="0" dirty="0" smtClean="0">
                <a:solidFill>
                  <a:schemeClr val="accent3">
                    <a:lumMod val="75000"/>
                  </a:schemeClr>
                </a:solidFill>
              </a:rPr>
              <a:t>-Films</a:t>
            </a:r>
            <a:r>
              <a:rPr lang="en-US" sz="1800" b="0" dirty="0" smtClean="0">
                <a:solidFill>
                  <a:schemeClr val="accent3">
                    <a:lumMod val="75000"/>
                  </a:schemeClr>
                </a:solidFill>
              </a:rPr>
              <a:t>. These provide visual context and thus bring another sense into the learning experience.</a:t>
            </a:r>
            <a:r>
              <a:rPr lang="en-US" sz="1600" b="0" dirty="0" smtClean="0"/>
              <a:t/>
            </a:r>
            <a:br>
              <a:rPr lang="en-US" sz="1600" b="0" dirty="0" smtClean="0"/>
            </a:br>
            <a:r>
              <a:rPr lang="en-US" sz="1600" b="0" dirty="0" smtClean="0"/>
              <a:t/>
            </a:r>
            <a:br>
              <a:rPr lang="en-US" sz="1600" b="0" dirty="0" smtClean="0"/>
            </a:br>
            <a:endParaRPr lang="en-US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Teachers: 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/>
              <a:t>Have students work in groups instead of alone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/>
              <a:t>Create exciting lesson plans that motivate students to learn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/>
              <a:t>Develop questions that guide students to their own conclusion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733800" y="12192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Classroom</a:t>
            </a:r>
          </a:p>
          <a:p>
            <a:r>
              <a:rPr lang="en-US" sz="3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Implications </a:t>
            </a:r>
            <a:endParaRPr lang="en-US" sz="36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147" name="Picture 3" descr="C:\Users\Kathleen\AppData\Local\Microsoft\Windows\Temporary Internet Files\Content.IE5\MXVTLO4C\MPj043938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533400"/>
            <a:ext cx="3886200" cy="27661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76600" y="990600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Classroom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     Implications</a:t>
            </a:r>
            <a:endParaRPr lang="en-US" sz="36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10400" y="16002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Classroom Activities can include:</a:t>
            </a:r>
            <a:endParaRPr lang="en-US" sz="2400" dirty="0"/>
          </a:p>
        </p:txBody>
      </p:sp>
      <p:sp>
        <p:nvSpPr>
          <p:cNvPr id="11" name="Down Arrow 10"/>
          <p:cNvSpPr/>
          <p:nvPr/>
        </p:nvSpPr>
        <p:spPr>
          <a:xfrm>
            <a:off x="7696200" y="2819400"/>
            <a:ext cx="457200" cy="457200"/>
          </a:xfrm>
          <a:prstGeom prst="down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4" descr="C:\Users\Kathleen\AppData\Local\Microsoft\Windows\Temporary Internet Files\Content.IE5\7WBEC30F\MCj04419620000[1].wm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6096000"/>
            <a:ext cx="1743075" cy="5842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2362200" cy="990600"/>
          </a:xfrm>
        </p:spPr>
        <p:txBody>
          <a:bodyPr/>
          <a:lstStyle/>
          <a:p>
            <a:r>
              <a:rPr lang="en-US" sz="3600" b="0" dirty="0" smtClean="0"/>
              <a:t>Students:</a:t>
            </a:r>
            <a:endParaRPr lang="en-US" sz="36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524000"/>
            <a:ext cx="2362200" cy="46021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Apply their current understandings  to build new knowledge.</a:t>
            </a:r>
          </a:p>
          <a:p>
            <a:r>
              <a:rPr lang="en-US" sz="2000" dirty="0" smtClean="0"/>
              <a:t>Compare their understandings to that of their peers.</a:t>
            </a:r>
          </a:p>
          <a:p>
            <a:r>
              <a:rPr lang="en-US" sz="2000" dirty="0" smtClean="0"/>
              <a:t>Work collaboratively with others 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7175" name="Picture 7" descr="C:\Users\Kathleen\AppData\Local\Microsoft\Windows\Temporary Internet Files\Content.IE5\ZSD5ZY9N\MPj044811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447800"/>
            <a:ext cx="5494986" cy="3657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1" name="Picture 4" descr="C:\Users\Kathleen\AppData\Local\Microsoft\Windows\Temporary Internet Files\Content.IE5\7WBEC30F\MCj04419620000[1].wm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6019800"/>
            <a:ext cx="1743075" cy="5842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3200400"/>
          </a:xfrm>
        </p:spPr>
        <p:txBody>
          <a:bodyPr>
            <a:normAutofit/>
          </a:bodyPr>
          <a:lstStyle/>
          <a:p>
            <a:r>
              <a:rPr lang="en-US" dirty="0" smtClean="0"/>
              <a:t>I would most certainly use constructivism in my classroom. I think having students work together to formulate their own conclusions is a great idea. I will try my hardest to make things interesting for everyone and have the student engaged in the lesson. I know I learn better when I am interested and I would love to see my students succeed.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Ms. </a:t>
            </a:r>
            <a:r>
              <a:rPr lang="en-US" dirty="0" err="1" smtClean="0"/>
              <a:t>Schiel’s</a:t>
            </a:r>
            <a:r>
              <a:rPr lang="en-US" dirty="0" smtClean="0"/>
              <a:t> Classroom</a:t>
            </a:r>
            <a:endParaRPr lang="en-US" dirty="0"/>
          </a:p>
        </p:txBody>
      </p:sp>
      <p:pic>
        <p:nvPicPr>
          <p:cNvPr id="8194" name="Picture 2" descr="C:\Users\Kathleen\AppData\Local\Microsoft\Windows\Temporary Internet Files\Content.IE5\MXVTLO4C\MPj044811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5105400"/>
            <a:ext cx="4267200" cy="1409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:\Users\Kathleen\AppData\Local\Microsoft\Windows\Temporary Internet Files\Content.IE5\7WBEC30F\MCj04419620000[1].wm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6019800"/>
            <a:ext cx="1743075" cy="5842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122</TotalTime>
  <Words>493</Words>
  <Application>Microsoft Office PowerPoint</Application>
  <PresentationFormat>On-screen Show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Constructivism </vt:lpstr>
      <vt:lpstr>Key Points of Constructivism</vt:lpstr>
      <vt:lpstr>Key People Associated  with Constructivism   </vt:lpstr>
      <vt:lpstr>Jerome Bruner </vt:lpstr>
      <vt:lpstr>Lev Vygotsky</vt:lpstr>
      <vt:lpstr>John Dewey</vt:lpstr>
      <vt:lpstr>-Students individually perform an experiment and then come together as a class to discuss the results.  -Field trips. This allows students to put the concepts and ideas discussed in class in a real-world context. Field trips would often be followed by class discussions.  -Films. These provide visual context and thus bring another sense into the learning experience.  </vt:lpstr>
      <vt:lpstr>Students:</vt:lpstr>
      <vt:lpstr>Ms. Schiel’s Classroom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Constructivism</dc:title>
  <dc:creator>Kathleen Schiel</dc:creator>
  <cp:lastModifiedBy>Kathleen Schiel</cp:lastModifiedBy>
  <cp:revision>13</cp:revision>
  <dcterms:created xsi:type="dcterms:W3CDTF">2010-04-19T18:47:24Z</dcterms:created>
  <dcterms:modified xsi:type="dcterms:W3CDTF">2010-04-19T20:49:26Z</dcterms:modified>
</cp:coreProperties>
</file>